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2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71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CCFF"/>
    <a:srgbClr val="FFFF99"/>
    <a:srgbClr val="3366FF"/>
    <a:srgbClr val="66FFFF"/>
    <a:srgbClr val="FF0066"/>
    <a:srgbClr val="FF00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38497-0B8B-4471-8A0D-4C6203941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A0B71-8D71-45A2-9827-09727F5D35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81792-9CAC-4555-8831-67CBC660DC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7963FA-41B5-4F53-A7C4-138D28697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C8AC9-C7D6-4CF9-B156-24A20100F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F5FCE-9DC7-441A-8FD0-7E98A910A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FC30C-C767-4EED-9E96-43B059AED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6120F-B35B-4107-A37F-B4B23CE40B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6C38C-44BA-4AF2-9581-D7E69F0D09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B1F31-C9B4-4C3B-8CB9-0A668E5509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48EFE-8A16-4E17-8675-0D74BE20C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5BC27-A07C-4E6A-B35E-BB1E5453DF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A48B7A-4C12-4955-BE95-C68BF689A3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D:\My%20Documents\Downloads\Lopchungtadoanket-NguyenDucHuy_cfj3.mp3" TargetMode="External"/><Relationship Id="rId1" Type="http://schemas.openxmlformats.org/officeDocument/2006/relationships/audio" Target="file:///G:\thieu_nhi_the_gioi_lien_hoan-nhieu_nghe_si.mp3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1981200"/>
            <a:ext cx="8991600" cy="36009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15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3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tự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nhiên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trong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hệ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phân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73" name="Group 29"/>
          <p:cNvGrpSpPr>
            <a:grpSpLocks/>
          </p:cNvGrpSpPr>
          <p:nvPr/>
        </p:nvGrpSpPr>
        <p:grpSpPr bwMode="auto">
          <a:xfrm>
            <a:off x="457200" y="1981200"/>
            <a:ext cx="3505200" cy="1143000"/>
            <a:chOff x="1680" y="2880"/>
            <a:chExt cx="2832" cy="912"/>
          </a:xfrm>
        </p:grpSpPr>
        <p:sp>
          <p:nvSpPr>
            <p:cNvPr id="31774" name="AutoShape 30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31775" name="Text Box 31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3200" u="sng">
                  <a:solidFill>
                    <a:srgbClr val="CC00FF"/>
                  </a:solidFill>
                </a:rPr>
                <a:t>Củng cố</a:t>
              </a:r>
            </a:p>
          </p:txBody>
        </p:sp>
      </p:grp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685800" y="3200400"/>
            <a:ext cx="7543800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  Trong hệ thập phân cứ 10 đơn vị ở một hàng thì tạo thành mấy đơn vị ở hàng trên liền tiếp nó?</a:t>
            </a:r>
          </a:p>
        </p:txBody>
      </p:sp>
      <p:sp>
        <p:nvSpPr>
          <p:cNvPr id="31778" name="Text Box 34"/>
          <p:cNvSpPr txBox="1">
            <a:spLocks noChangeArrowheads="1"/>
          </p:cNvSpPr>
          <p:nvPr/>
        </p:nvSpPr>
        <p:spPr bwMode="auto">
          <a:xfrm>
            <a:off x="685800" y="4267200"/>
            <a:ext cx="7543800" cy="8223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2400"/>
              <a:t>   Hệ thập phân có bao nhiêu chữ số, đó là những chữ số nào?</a:t>
            </a:r>
          </a:p>
        </p:txBody>
      </p: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685800" y="5257800"/>
            <a:ext cx="7543800" cy="1004888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Với mấy chữ số có thể viết được mọi số tự nhiên?</a:t>
            </a:r>
          </a:p>
          <a:p>
            <a:pPr>
              <a:spcBef>
                <a:spcPct val="50000"/>
              </a:spcBef>
            </a:pPr>
            <a:r>
              <a:rPr lang="en-US" sz="2400"/>
              <a:t>Cho ví dụ.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7" grpId="0" animBg="1"/>
      <p:bldP spid="31778" grpId="0" animBg="1"/>
      <p:bldP spid="317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97" name="Group 29"/>
          <p:cNvGrpSpPr>
            <a:grpSpLocks/>
          </p:cNvGrpSpPr>
          <p:nvPr/>
        </p:nvGrpSpPr>
        <p:grpSpPr bwMode="auto">
          <a:xfrm>
            <a:off x="304800" y="2133600"/>
            <a:ext cx="3733800" cy="914400"/>
            <a:chOff x="1680" y="2880"/>
            <a:chExt cx="2832" cy="912"/>
          </a:xfrm>
        </p:grpSpPr>
        <p:sp>
          <p:nvSpPr>
            <p:cNvPr id="32798" name="AutoShape 30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1981" y="2999"/>
              <a:ext cx="2208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3200" b="1" u="sng">
                  <a:solidFill>
                    <a:srgbClr val="CC00FF"/>
                  </a:solidFill>
                </a:rPr>
                <a:t>Dặn dò</a:t>
              </a:r>
            </a:p>
          </p:txBody>
        </p:sp>
      </p:grp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609600" y="3429000"/>
            <a:ext cx="8001000" cy="222885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Về nhà xem lại bài</a:t>
            </a:r>
          </a:p>
          <a:p>
            <a:pPr>
              <a:spcBef>
                <a:spcPct val="50000"/>
              </a:spcBef>
            </a:pPr>
            <a:r>
              <a:rPr lang="en-US" sz="2800"/>
              <a:t>Chuẩn bị bài sau: So sánh và xếp thứ tự các số tự nhiên</a:t>
            </a:r>
          </a:p>
          <a:p>
            <a:pPr>
              <a:spcBef>
                <a:spcPct val="50000"/>
              </a:spcBef>
            </a:pPr>
            <a:r>
              <a:rPr lang="en-US" sz="2800"/>
              <a:t>Nhận xét tiết học.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thieu_nhi_the_gioi_lien_hoan-nhieu_nghe_s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52400" y="6172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 descr="BJ_SMP1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</p:pic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hickThin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5" name="Tit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Xin chân thành cám ơn quý thầy cô và các em học sinh</a:t>
            </a:r>
          </a:p>
        </p:txBody>
      </p:sp>
      <p:pic>
        <p:nvPicPr>
          <p:cNvPr id="35846" name="Lopchungtadoanket-NguyenDucHuy_cfj3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906" fill="hold"/>
                                        <p:tgtEl>
                                          <p:spTgt spid="358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2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" y="2590800"/>
            <a:ext cx="563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</a:rPr>
              <a:t>Viết số thích hợp vào chỗ trống</a:t>
            </a:r>
            <a:r>
              <a:rPr lang="en-US" sz="2800">
                <a:solidFill>
                  <a:srgbClr val="339933"/>
                </a:solidFill>
              </a:rPr>
              <a:t>: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762000" y="3429000"/>
            <a:ext cx="655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>
                <a:solidFill>
                  <a:srgbClr val="CC00FF"/>
                </a:solidFill>
              </a:rPr>
              <a:t>a) 123; 124</a:t>
            </a:r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; ….. ; ….. ; ….. ; ….. ; …..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838200" y="4191000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b) </a:t>
            </a:r>
            <a:r>
              <a:rPr lang="en-US" sz="2800">
                <a:solidFill>
                  <a:srgbClr val="CC00FF"/>
                </a:solidFill>
              </a:rPr>
              <a:t>0; 2; 4; 6</a:t>
            </a:r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; … ; … ; … ; ..   ; ..…; …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838200" y="5180013"/>
            <a:ext cx="5902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c) </a:t>
            </a:r>
            <a:r>
              <a:rPr lang="en-US" sz="2800">
                <a:solidFill>
                  <a:srgbClr val="CC00FF"/>
                </a:solidFill>
              </a:rPr>
              <a:t>1; 3; 5; 7</a:t>
            </a:r>
            <a:r>
              <a:rPr lang="en-US" sz="2800">
                <a:solidFill>
                  <a:srgbClr val="CC00FF"/>
                </a:solidFill>
                <a:latin typeface=".VnTime" pitchFamily="34" charset="0"/>
              </a:rPr>
              <a:t>; … ;… ;  … ; … ;….  ; …. </a:t>
            </a:r>
          </a:p>
        </p:txBody>
      </p: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2209800" y="2514600"/>
            <a:ext cx="4419600" cy="2895600"/>
            <a:chOff x="1440" y="1248"/>
            <a:chExt cx="2784" cy="1824"/>
          </a:xfrm>
        </p:grpSpPr>
        <p:sp>
          <p:nvSpPr>
            <p:cNvPr id="21519" name="AutoShape 15"/>
            <p:cNvSpPr>
              <a:spLocks noChangeArrowheads="1"/>
            </p:cNvSpPr>
            <p:nvPr/>
          </p:nvSpPr>
          <p:spPr bwMode="auto">
            <a:xfrm>
              <a:off x="1440" y="1248"/>
              <a:ext cx="2784" cy="1824"/>
            </a:xfrm>
            <a:prstGeom prst="cloudCallout">
              <a:avLst>
                <a:gd name="adj1" fmla="val -44287"/>
                <a:gd name="adj2" fmla="val 69463"/>
              </a:avLst>
            </a:prstGeom>
            <a:solidFill>
              <a:srgbClr val="9BD8F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1584" y="1776"/>
              <a:ext cx="2448" cy="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en-US" sz="2800" b="1"/>
                <a:t>Nêu một số đặc điểm về dãy số tự nhiên</a:t>
              </a:r>
            </a:p>
          </p:txBody>
        </p:sp>
      </p:grp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743200" y="3425825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125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581400" y="34290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126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4343400" y="34290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127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943600" y="34290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129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181600" y="3429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128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819400" y="41910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8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3352800" y="4191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10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3962400" y="41910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12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5410200" y="4191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16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4572000" y="4191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14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2819400" y="5181600"/>
            <a:ext cx="450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 9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352800" y="5181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11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962400" y="5181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13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648200" y="5181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15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5410200" y="5181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17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6096000" y="5181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.VnTime" pitchFamily="34" charset="0"/>
              </a:rPr>
              <a:t>19</a:t>
            </a: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6096000" y="4191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</a:rPr>
              <a:t>18</a:t>
            </a:r>
          </a:p>
        </p:txBody>
      </p:sp>
      <p:grpSp>
        <p:nvGrpSpPr>
          <p:cNvPr id="21543" name="Group 39"/>
          <p:cNvGrpSpPr>
            <a:grpSpLocks/>
          </p:cNvGrpSpPr>
          <p:nvPr/>
        </p:nvGrpSpPr>
        <p:grpSpPr bwMode="auto">
          <a:xfrm>
            <a:off x="457200" y="1219200"/>
            <a:ext cx="3733800" cy="1143000"/>
            <a:chOff x="1680" y="2880"/>
            <a:chExt cx="2832" cy="912"/>
          </a:xfrm>
        </p:grpSpPr>
        <p:sp>
          <p:nvSpPr>
            <p:cNvPr id="21544" name="AutoShape 40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1545" name="Text Box 41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CC00FF"/>
                  </a:solidFill>
                </a:rPr>
                <a:t>Kiểm tra bài cũ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85" decel="100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85" decel="100000"/>
                                        <p:tgtEl>
                                          <p:spTgt spid="215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385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/>
      <p:bldP spid="21515" grpId="0"/>
      <p:bldP spid="21516" grpId="0"/>
      <p:bldP spid="21517" grpId="0"/>
      <p:bldP spid="21521" grpId="0"/>
      <p:bldP spid="21522" grpId="0"/>
      <p:bldP spid="21523" grpId="0"/>
      <p:bldP spid="21524" grpId="0"/>
      <p:bldP spid="21525" grpId="0"/>
      <p:bldP spid="21526" grpId="0"/>
      <p:bldP spid="21527" grpId="0"/>
      <p:bldP spid="21528" grpId="0"/>
      <p:bldP spid="21529" grpId="0"/>
      <p:bldP spid="21530" grpId="0"/>
      <p:bldP spid="21531" grpId="0"/>
      <p:bldP spid="21532" grpId="0"/>
      <p:bldP spid="21533" grpId="0"/>
      <p:bldP spid="21534" grpId="0"/>
      <p:bldP spid="21540" grpId="0"/>
      <p:bldP spid="21541" grpId="0"/>
      <p:bldP spid="215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304800" y="1066800"/>
            <a:ext cx="4370388" cy="5000625"/>
            <a:chOff x="240" y="694"/>
            <a:chExt cx="2753" cy="3150"/>
          </a:xfrm>
        </p:grpSpPr>
        <p:sp>
          <p:nvSpPr>
            <p:cNvPr id="23555" name="AutoShape 3"/>
            <p:cNvSpPr>
              <a:spLocks noChangeArrowheads="1"/>
            </p:cNvSpPr>
            <p:nvPr/>
          </p:nvSpPr>
          <p:spPr bwMode="auto">
            <a:xfrm>
              <a:off x="240" y="694"/>
              <a:ext cx="2688" cy="292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266" y="720"/>
              <a:ext cx="2592" cy="52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sz="2400" b="1" i="1"/>
                <a:t>Bài 1: Điền số thích hợp vào chỗ trống:</a:t>
              </a:r>
              <a:endParaRPr lang="en-US" sz="2400"/>
            </a:p>
          </p:txBody>
        </p:sp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336" y="1199"/>
              <a:ext cx="2657" cy="121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CC00FF"/>
                  </a:solidFill>
                </a:rPr>
                <a:t>10 đơn vị       = … chục</a:t>
              </a:r>
            </a:p>
            <a:p>
              <a:r>
                <a:rPr lang="en-US" sz="2400">
                  <a:solidFill>
                    <a:srgbClr val="CC00FF"/>
                  </a:solidFill>
                </a:rPr>
                <a:t>10 chục          = … trăm</a:t>
              </a:r>
            </a:p>
            <a:p>
              <a:r>
                <a:rPr lang="en-US" sz="2400">
                  <a:solidFill>
                    <a:srgbClr val="CC00FF"/>
                  </a:solidFill>
                </a:rPr>
                <a:t>10 trăm           = … nghìn</a:t>
              </a:r>
            </a:p>
            <a:p>
              <a:r>
                <a:rPr lang="en-US" sz="2400">
                  <a:solidFill>
                    <a:srgbClr val="CC00FF"/>
                  </a:solidFill>
                </a:rPr>
                <a:t>…. nghìn        = 1 chục nghìn</a:t>
              </a:r>
            </a:p>
            <a:p>
              <a:r>
                <a:rPr lang="en-US" sz="2400">
                  <a:solidFill>
                    <a:srgbClr val="CC00FF"/>
                  </a:solidFill>
                </a:rPr>
                <a:t>10 chục nghìn = …trăm nghìn</a:t>
              </a:r>
            </a:p>
          </p:txBody>
        </p:sp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240" y="2400"/>
              <a:ext cx="2592" cy="144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i="1"/>
                <a:t>Bài 2: Qua bài tập trên trả  lời câu hỏi sau</a:t>
              </a:r>
              <a:r>
                <a:rPr lang="en-US" sz="2400" b="1"/>
                <a:t>:</a:t>
              </a:r>
              <a:r>
                <a:rPr lang="en-US" sz="2400" b="1" i="1"/>
                <a:t> </a:t>
              </a:r>
              <a:r>
                <a:rPr lang="en-US" sz="2400">
                  <a:solidFill>
                    <a:srgbClr val="FF00FF"/>
                  </a:solidFill>
                </a:rPr>
                <a:t>Trong hệ thập phân cứ 10 đơn vị ở một hàng thì tạo thành mấy đơn vị ở hàng trên liền tiếp nó?</a:t>
              </a:r>
            </a:p>
          </p:txBody>
        </p:sp>
      </p:grpSp>
      <p:grpSp>
        <p:nvGrpSpPr>
          <p:cNvPr id="23559" name="Group 7"/>
          <p:cNvGrpSpPr>
            <a:grpSpLocks/>
          </p:cNvGrpSpPr>
          <p:nvPr/>
        </p:nvGrpSpPr>
        <p:grpSpPr bwMode="auto">
          <a:xfrm>
            <a:off x="5181600" y="2057400"/>
            <a:ext cx="3581400" cy="2743200"/>
            <a:chOff x="3216" y="1296"/>
            <a:chExt cx="2256" cy="1728"/>
          </a:xfrm>
        </p:grpSpPr>
        <p:sp>
          <p:nvSpPr>
            <p:cNvPr id="23560" name="AutoShape 8"/>
            <p:cNvSpPr>
              <a:spLocks noChangeArrowheads="1"/>
            </p:cNvSpPr>
            <p:nvPr/>
          </p:nvSpPr>
          <p:spPr bwMode="auto">
            <a:xfrm>
              <a:off x="3216" y="1296"/>
              <a:ext cx="2256" cy="1728"/>
            </a:xfrm>
            <a:prstGeom prst="cloudCallout">
              <a:avLst>
                <a:gd name="adj1" fmla="val -57801"/>
                <a:gd name="adj2" fmla="val 47630"/>
              </a:avLst>
            </a:prstGeom>
            <a:solidFill>
              <a:srgbClr val="9BD8F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3504" y="1728"/>
              <a:ext cx="1690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400"/>
                <a:t>Thảo luận nhóm đôi hoàn thành phiếu bài tập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33400" y="4495800"/>
            <a:ext cx="8229600" cy="1717675"/>
          </a:xfrm>
          <a:prstGeom prst="rect">
            <a:avLst/>
          </a:prstGeom>
          <a:solidFill>
            <a:schemeClr val="bg1"/>
          </a:solidFill>
          <a:ln w="25400" cap="rnd" algn="ctr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i="1">
                <a:solidFill>
                  <a:srgbClr val="000000"/>
                </a:solidFill>
              </a:rPr>
              <a:t>   </a:t>
            </a:r>
            <a:r>
              <a:rPr lang="en-US" sz="2800" b="1">
                <a:solidFill>
                  <a:srgbClr val="000000"/>
                </a:solidFill>
              </a:rPr>
              <a:t>Trong hệ thập phân cứ 10 đơn vị của một hàng hợp thành một đơn vị hàng trên tiếp liền nó.</a:t>
            </a:r>
            <a:endParaRPr lang="en-US" sz="2800" b="1">
              <a:solidFill>
                <a:srgbClr val="CC00FF"/>
              </a:solidFill>
            </a:endParaRPr>
          </a:p>
        </p:txBody>
      </p:sp>
      <p:pic>
        <p:nvPicPr>
          <p:cNvPr id="19" name="Flowchart: Alternate Process 1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19200"/>
            <a:ext cx="3316288" cy="1146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0" name="Flowchart: Alternate Process 19"/>
          <p:cNvSpPr/>
          <p:nvPr/>
        </p:nvSpPr>
        <p:spPr>
          <a:xfrm>
            <a:off x="890587" y="2097087"/>
            <a:ext cx="3124201" cy="533400"/>
          </a:xfrm>
          <a:prstGeom prst="flowChartAlternateProcess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bg1"/>
                </a:solidFill>
                <a:latin typeface=".VnAvant" pitchFamily="34" charset="0"/>
              </a:rPr>
              <a:t>10 chôc =  1 tr¨m</a:t>
            </a:r>
          </a:p>
        </p:txBody>
      </p:sp>
      <p:pic>
        <p:nvPicPr>
          <p:cNvPr id="21" name="Flowchart: Alternate Process 2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895600"/>
            <a:ext cx="3359150" cy="1146175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22551" name="Group 23"/>
          <p:cNvGrpSpPr>
            <a:grpSpLocks/>
          </p:cNvGrpSpPr>
          <p:nvPr/>
        </p:nvGrpSpPr>
        <p:grpSpPr bwMode="auto">
          <a:xfrm>
            <a:off x="4419600" y="1524000"/>
            <a:ext cx="4151313" cy="688975"/>
            <a:chOff x="2761" y="890"/>
            <a:chExt cx="2615" cy="434"/>
          </a:xfrm>
        </p:grpSpPr>
        <p:pic>
          <p:nvPicPr>
            <p:cNvPr id="22552" name="Picture 24" descr="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61" y="890"/>
              <a:ext cx="2615" cy="434"/>
            </a:xfrm>
            <a:prstGeom prst="rect">
              <a:avLst/>
            </a:prstGeom>
            <a:noFill/>
          </p:spPr>
        </p:pic>
        <p:sp>
          <p:nvSpPr>
            <p:cNvPr id="22553" name="Text Box 25"/>
            <p:cNvSpPr txBox="1">
              <a:spLocks noChangeArrowheads="1"/>
            </p:cNvSpPr>
            <p:nvPr/>
          </p:nvSpPr>
          <p:spPr bwMode="auto">
            <a:xfrm>
              <a:off x="2797" y="903"/>
              <a:ext cx="251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chemeClr val="bg1"/>
                  </a:solidFill>
                  <a:latin typeface=".VnAvant" pitchFamily="34" charset="0"/>
                </a:rPr>
                <a:t>10 ngh×n = 1 chôc ngh×n</a:t>
              </a:r>
            </a:p>
          </p:txBody>
        </p:sp>
      </p:grpSp>
      <p:grpSp>
        <p:nvGrpSpPr>
          <p:cNvPr id="22554" name="Group 26"/>
          <p:cNvGrpSpPr>
            <a:grpSpLocks/>
          </p:cNvGrpSpPr>
          <p:nvPr/>
        </p:nvGrpSpPr>
        <p:grpSpPr bwMode="auto">
          <a:xfrm>
            <a:off x="4343400" y="2362200"/>
            <a:ext cx="4329113" cy="762000"/>
            <a:chOff x="2745" y="1392"/>
            <a:chExt cx="2727" cy="480"/>
          </a:xfrm>
        </p:grpSpPr>
        <p:pic>
          <p:nvPicPr>
            <p:cNvPr id="22555" name="Picture 27" descr="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45" y="1392"/>
              <a:ext cx="2727" cy="480"/>
            </a:xfrm>
            <a:prstGeom prst="rect">
              <a:avLst/>
            </a:prstGeom>
            <a:noFill/>
          </p:spPr>
        </p:pic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2781" y="1437"/>
              <a:ext cx="259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200" b="1">
                  <a:solidFill>
                    <a:schemeClr val="bg1"/>
                  </a:solidFill>
                  <a:latin typeface=".VnAvant" pitchFamily="34" charset="0"/>
                </a:rPr>
                <a:t>10 chôc ngh×n = 1 tr¨m ngh×n</a:t>
              </a:r>
            </a:p>
          </p:txBody>
        </p:sp>
      </p:grp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533400" y="36576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339933"/>
                </a:solidFill>
              </a:rPr>
              <a:t>   Ở mỗi hàng có thể viết được một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5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90" name="Group 14"/>
          <p:cNvGrpSpPr>
            <a:grpSpLocks/>
          </p:cNvGrpSpPr>
          <p:nvPr/>
        </p:nvGrpSpPr>
        <p:grpSpPr bwMode="auto">
          <a:xfrm>
            <a:off x="2362200" y="4419600"/>
            <a:ext cx="4495800" cy="1447800"/>
            <a:chOff x="1680" y="2880"/>
            <a:chExt cx="2832" cy="912"/>
          </a:xfrm>
        </p:grpSpPr>
        <p:sp>
          <p:nvSpPr>
            <p:cNvPr id="24591" name="AutoShape 15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CC00FF"/>
                  </a:solidFill>
                </a:rPr>
                <a:t>Nhóm đôi thảo luận trong thời gian 2</a:t>
              </a:r>
              <a:r>
                <a:rPr lang="en-US" sz="2800">
                  <a:solidFill>
                    <a:srgbClr val="CC00FF"/>
                  </a:solidFill>
                </a:rPr>
                <a:t> </a:t>
              </a:r>
              <a:r>
                <a:rPr lang="en-US" sz="2400">
                  <a:solidFill>
                    <a:srgbClr val="CC00FF"/>
                  </a:solidFill>
                </a:rPr>
                <a:t>phút</a:t>
              </a:r>
              <a:r>
                <a:rPr lang="en-US" sz="2800">
                  <a:solidFill>
                    <a:srgbClr val="CC00FF"/>
                  </a:solidFill>
                </a:rPr>
                <a:t> </a:t>
              </a:r>
            </a:p>
          </p:txBody>
        </p:sp>
      </p:grp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1000" y="1676400"/>
            <a:ext cx="8458200" cy="2127250"/>
          </a:xfrm>
          <a:prstGeom prst="rect">
            <a:avLst/>
          </a:prstGeom>
          <a:solidFill>
            <a:schemeClr val="bg1"/>
          </a:solidFill>
          <a:ln w="25400" cap="rnd" algn="ctr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200" b="1"/>
              <a:t>     Hệ thập phân có bao nhiêu chữ số, đó là những số nào?</a:t>
            </a:r>
          </a:p>
          <a:p>
            <a:pPr algn="just"/>
            <a:r>
              <a:rPr lang="en-US" sz="2200" b="1"/>
              <a:t>    Hãy sử dụng các số trên để viết các số sau.</a:t>
            </a:r>
          </a:p>
          <a:p>
            <a:pPr algn="just"/>
            <a:r>
              <a:rPr lang="en-US" sz="2200" b="1"/>
              <a:t>* Chín trăm chín mươi chín.</a:t>
            </a:r>
          </a:p>
          <a:p>
            <a:pPr algn="just"/>
            <a:r>
              <a:rPr lang="en-US" sz="2200" b="1"/>
              <a:t>* Hai nghìn không trăm linh năm.</a:t>
            </a:r>
          </a:p>
          <a:p>
            <a:pPr algn="just"/>
            <a:r>
              <a:rPr lang="en-US" sz="2200" b="1"/>
              <a:t>* Sáu trăm tám mươi lăm triệu bốn trăm linh hai nghìn bảy trăm chín mươi 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1000" y="2133600"/>
            <a:ext cx="6019800" cy="2771775"/>
          </a:xfrm>
          <a:prstGeom prst="rect">
            <a:avLst/>
          </a:prstGeom>
          <a:noFill/>
          <a:ln w="25400" cap="rnd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200" b="1">
                <a:solidFill>
                  <a:schemeClr val="hlink"/>
                </a:solidFill>
              </a:rPr>
              <a:t>     Chín trăm chín mươi chín.</a:t>
            </a:r>
            <a:endParaRPr lang="en-US" sz="2200" b="1">
              <a:solidFill>
                <a:schemeClr val="hlink"/>
              </a:solidFill>
              <a:latin typeface=".VnAvant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200" b="1">
                <a:solidFill>
                  <a:schemeClr val="hlink"/>
                </a:solidFill>
              </a:rPr>
              <a:t>     Hai nghìn không trăm linh năm.</a:t>
            </a:r>
            <a:endParaRPr lang="en-US" sz="2200" b="1">
              <a:solidFill>
                <a:schemeClr val="hlink"/>
              </a:solidFill>
              <a:latin typeface=".VnAvant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200" b="1">
                <a:solidFill>
                  <a:schemeClr val="hlink"/>
                </a:solidFill>
              </a:rPr>
              <a:t>     Sáu trăm tám mươi lăm triệu bốn trăm linh hai nghìn bảy trăm chín mươi ba.</a:t>
            </a:r>
            <a:endParaRPr lang="en-US" sz="2200" b="1">
              <a:solidFill>
                <a:schemeClr val="hlink"/>
              </a:solidFill>
              <a:latin typeface=".VnAvant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8600" y="1371600"/>
            <a:ext cx="8382000" cy="1003300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b="1">
                <a:solidFill>
                  <a:srgbClr val="C00000"/>
                </a:solidFill>
              </a:rPr>
              <a:t>Hệ thập phân có 10 chữ số: 0 ; 1 ; 2 ; 3 ; 4 ; 5 ; 6 ; 7 ; 8 ; 9 </a:t>
            </a:r>
            <a:r>
              <a:rPr lang="en-US" sz="2300" b="1"/>
              <a:t>Với 10 chữ số này</a:t>
            </a:r>
            <a:r>
              <a:rPr lang="en-US" sz="2300" b="1">
                <a:solidFill>
                  <a:srgbClr val="000000"/>
                </a:solidFill>
              </a:rPr>
              <a:t> có thể viết được mọi số tự nhiên.</a:t>
            </a:r>
            <a:r>
              <a:rPr lang="en-US" sz="2300" b="1">
                <a:solidFill>
                  <a:schemeClr val="accent2"/>
                </a:solidFill>
                <a:latin typeface=".VnAvant" pitchFamily="34" charset="0"/>
              </a:rPr>
              <a:t> </a:t>
            </a:r>
            <a:endParaRPr lang="en-US" b="1">
              <a:solidFill>
                <a:schemeClr val="accent2"/>
              </a:solidFill>
              <a:latin typeface=".VnAvant" pitchFamily="34" charset="0"/>
            </a:endParaRPr>
          </a:p>
        </p:txBody>
      </p:sp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6781800" y="2362200"/>
            <a:ext cx="1295400" cy="609600"/>
            <a:chOff x="4237" y="1597"/>
            <a:chExt cx="816" cy="384"/>
          </a:xfrm>
        </p:grpSpPr>
        <p:sp>
          <p:nvSpPr>
            <p:cNvPr id="26635" name="Oval 11"/>
            <p:cNvSpPr>
              <a:spLocks noChangeArrowheads="1"/>
            </p:cNvSpPr>
            <p:nvPr/>
          </p:nvSpPr>
          <p:spPr bwMode="auto">
            <a:xfrm>
              <a:off x="4237" y="1597"/>
              <a:ext cx="816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4416" y="1612"/>
              <a:ext cx="5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C00000"/>
                  </a:solidFill>
                  <a:latin typeface=".VnTime" pitchFamily="34" charset="0"/>
                  <a:sym typeface="Wingdings" pitchFamily="2" charset="2"/>
                </a:rPr>
                <a:t>999</a:t>
              </a:r>
            </a:p>
          </p:txBody>
        </p:sp>
      </p:grpSp>
      <p:grpSp>
        <p:nvGrpSpPr>
          <p:cNvPr id="26637" name="Group 13"/>
          <p:cNvGrpSpPr>
            <a:grpSpLocks/>
          </p:cNvGrpSpPr>
          <p:nvPr/>
        </p:nvGrpSpPr>
        <p:grpSpPr bwMode="auto">
          <a:xfrm>
            <a:off x="6781800" y="3068638"/>
            <a:ext cx="1295400" cy="609600"/>
            <a:chOff x="4237" y="2055"/>
            <a:chExt cx="816" cy="384"/>
          </a:xfrm>
        </p:grpSpPr>
        <p:sp>
          <p:nvSpPr>
            <p:cNvPr id="26638" name="Oval 14"/>
            <p:cNvSpPr>
              <a:spLocks noChangeArrowheads="1"/>
            </p:cNvSpPr>
            <p:nvPr/>
          </p:nvSpPr>
          <p:spPr bwMode="auto">
            <a:xfrm>
              <a:off x="4237" y="2055"/>
              <a:ext cx="816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4342" y="2066"/>
              <a:ext cx="6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C00000"/>
                  </a:solidFill>
                  <a:latin typeface=".VnTime" pitchFamily="34" charset="0"/>
                  <a:sym typeface="Wingdings" pitchFamily="2" charset="2"/>
                </a:rPr>
                <a:t>2005</a:t>
              </a:r>
            </a:p>
          </p:txBody>
        </p:sp>
      </p:grp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6684963" y="3970338"/>
            <a:ext cx="2133600" cy="762000"/>
            <a:chOff x="4176" y="2592"/>
            <a:chExt cx="1344" cy="480"/>
          </a:xfrm>
        </p:grpSpPr>
        <p:sp>
          <p:nvSpPr>
            <p:cNvPr id="26641" name="Oval 17"/>
            <p:cNvSpPr>
              <a:spLocks noChangeArrowheads="1"/>
            </p:cNvSpPr>
            <p:nvPr/>
          </p:nvSpPr>
          <p:spPr bwMode="auto">
            <a:xfrm>
              <a:off x="4176" y="2592"/>
              <a:ext cx="1344" cy="48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4259" y="2671"/>
              <a:ext cx="12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C00000"/>
                  </a:solidFill>
                  <a:latin typeface=".VnTime" pitchFamily="34" charset="0"/>
                  <a:sym typeface="Wingdings" pitchFamily="2" charset="2"/>
                </a:rPr>
                <a:t>685 402 793</a:t>
              </a:r>
            </a:p>
          </p:txBody>
        </p:sp>
      </p:grpSp>
      <p:grpSp>
        <p:nvGrpSpPr>
          <p:cNvPr id="26643" name="Group 19"/>
          <p:cNvGrpSpPr>
            <a:grpSpLocks/>
          </p:cNvGrpSpPr>
          <p:nvPr/>
        </p:nvGrpSpPr>
        <p:grpSpPr bwMode="auto">
          <a:xfrm>
            <a:off x="4038600" y="4800600"/>
            <a:ext cx="3810000" cy="1600200"/>
            <a:chOff x="2544" y="3024"/>
            <a:chExt cx="2400" cy="1008"/>
          </a:xfrm>
        </p:grpSpPr>
        <p:sp>
          <p:nvSpPr>
            <p:cNvPr id="26644" name="AutoShape 20"/>
            <p:cNvSpPr>
              <a:spLocks noChangeArrowheads="1"/>
            </p:cNvSpPr>
            <p:nvPr/>
          </p:nvSpPr>
          <p:spPr bwMode="auto">
            <a:xfrm>
              <a:off x="2544" y="3024"/>
              <a:ext cx="2400" cy="1008"/>
            </a:xfrm>
            <a:prstGeom prst="cloudCallout">
              <a:avLst>
                <a:gd name="adj1" fmla="val 19167"/>
                <a:gd name="adj2" fmla="val -182736"/>
              </a:avLst>
            </a:prstGeom>
            <a:solidFill>
              <a:srgbClr val="FF00FF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00FF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6645" name="Text Box 21"/>
            <p:cNvSpPr txBox="1">
              <a:spLocks noChangeArrowheads="1"/>
            </p:cNvSpPr>
            <p:nvPr/>
          </p:nvSpPr>
          <p:spPr bwMode="auto">
            <a:xfrm>
              <a:off x="2688" y="3168"/>
              <a:ext cx="211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.VnTime" pitchFamily="34" charset="0"/>
                </a:rPr>
                <a:t>Nªu c¸c gi¸ trÞ cña ch÷ sè 9 trong sè 999.</a:t>
              </a:r>
            </a:p>
          </p:txBody>
        </p:sp>
      </p:grpSp>
      <p:grpSp>
        <p:nvGrpSpPr>
          <p:cNvPr id="26646" name="Group 22"/>
          <p:cNvGrpSpPr>
            <a:grpSpLocks/>
          </p:cNvGrpSpPr>
          <p:nvPr/>
        </p:nvGrpSpPr>
        <p:grpSpPr bwMode="auto">
          <a:xfrm>
            <a:off x="3505200" y="4800600"/>
            <a:ext cx="4419600" cy="1600200"/>
            <a:chOff x="2304" y="3024"/>
            <a:chExt cx="2784" cy="1008"/>
          </a:xfrm>
        </p:grpSpPr>
        <p:sp>
          <p:nvSpPr>
            <p:cNvPr id="26647" name="AutoShape 23"/>
            <p:cNvSpPr>
              <a:spLocks noChangeArrowheads="1"/>
            </p:cNvSpPr>
            <p:nvPr/>
          </p:nvSpPr>
          <p:spPr bwMode="auto">
            <a:xfrm>
              <a:off x="2304" y="3024"/>
              <a:ext cx="2784" cy="1008"/>
            </a:xfrm>
            <a:prstGeom prst="cloudCallout">
              <a:avLst>
                <a:gd name="adj1" fmla="val 20185"/>
                <a:gd name="adj2" fmla="val -119148"/>
              </a:avLst>
            </a:prstGeom>
            <a:solidFill>
              <a:srgbClr val="FF00FF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00FF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26648" name="Text Box 24"/>
            <p:cNvSpPr txBox="1">
              <a:spLocks noChangeArrowheads="1"/>
            </p:cNvSpPr>
            <p:nvPr/>
          </p:nvSpPr>
          <p:spPr bwMode="auto">
            <a:xfrm>
              <a:off x="2592" y="3063"/>
              <a:ext cx="244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.VnTime" pitchFamily="34" charset="0"/>
                </a:rPr>
                <a:t>Gi¸ trÞ cña ch÷ sè 5 trong sè 2005 vµ 685 402 793 lµ bao nhiªu? </a:t>
              </a:r>
            </a:p>
          </p:txBody>
        </p:sp>
      </p:grp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0" y="4953000"/>
            <a:ext cx="89804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latin typeface=".VnTime" pitchFamily="34" charset="0"/>
              </a:rPr>
              <a:t>    </a:t>
            </a:r>
            <a:r>
              <a:rPr lang="en-US" sz="2400" b="1" u="sng">
                <a:solidFill>
                  <a:srgbClr val="FF6600"/>
                </a:solidFill>
              </a:rPr>
              <a:t>Nhận xét:</a:t>
            </a:r>
            <a:r>
              <a:rPr lang="en-US" sz="2400">
                <a:latin typeface=".VnTime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.VnTime" pitchFamily="34" charset="0"/>
              </a:rPr>
              <a:t>   </a:t>
            </a:r>
            <a:r>
              <a:rPr lang="en-US" sz="2400" i="1"/>
              <a:t>Giá trị của mỗi chữ số phụ thuộc vào vị trí của nó trong số đó</a:t>
            </a:r>
            <a:r>
              <a:rPr lang="en-US" sz="2400" i="1">
                <a:solidFill>
                  <a:schemeClr val="accent1"/>
                </a:solidFill>
              </a:rPr>
              <a:t>.</a:t>
            </a:r>
            <a:endParaRPr lang="en-US" sz="2400" b="1" i="1">
              <a:solidFill>
                <a:schemeClr val="accent1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6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31" name="Group 59"/>
          <p:cNvGraphicFramePr>
            <a:graphicFrameLocks noGrp="1"/>
          </p:cNvGraphicFramePr>
          <p:nvPr/>
        </p:nvGraphicFramePr>
        <p:xfrm>
          <a:off x="381000" y="2286000"/>
          <a:ext cx="8458200" cy="3995739"/>
        </p:xfrm>
        <a:graphic>
          <a:graphicData uri="http://schemas.openxmlformats.org/drawingml/2006/table">
            <a:tbl>
              <a:tblPr/>
              <a:tblGrid>
                <a:gridCol w="3581400"/>
                <a:gridCol w="1320800"/>
                <a:gridCol w="35560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Arial" charset="0"/>
                        </a:rPr>
                        <a:t>Đọc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Arial" charset="0"/>
                        </a:rPr>
                        <a:t>Viết số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Arial" charset="0"/>
                        </a:rPr>
                        <a:t>Số gồm có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Tám mươi nghìn bảy trăm mười hai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80712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8 chục nghìn, 7 trăm, 1 chục, 2 đơn vị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Năm nghìn tám trăm sáu mươi tư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Năm mươi lăm nghìn năm trăm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9 triệu, 5 trăm, 9 đơn vị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457200" y="1600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/>
              <a:t>Bài 1:</a:t>
            </a:r>
            <a:r>
              <a:rPr lang="en-US"/>
              <a:t> </a:t>
            </a:r>
          </a:p>
        </p:txBody>
      </p: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1905000" y="16764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8713" name="Text Box 41"/>
          <p:cNvSpPr txBox="1">
            <a:spLocks noChangeArrowheads="1"/>
          </p:cNvSpPr>
          <p:nvPr/>
        </p:nvSpPr>
        <p:spPr bwMode="auto">
          <a:xfrm>
            <a:off x="1447800" y="16002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Viết theo mẫu</a:t>
            </a:r>
            <a:r>
              <a:rPr lang="en-US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7" name="Rounded Rectangle 16"/>
          <p:cNvSpPr>
            <a:spLocks noChangeArrowheads="1"/>
          </p:cNvSpPr>
          <p:nvPr/>
        </p:nvSpPr>
        <p:spPr bwMode="auto">
          <a:xfrm>
            <a:off x="3962400" y="3581400"/>
            <a:ext cx="1295400" cy="609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latin typeface=".VnAvant" pitchFamily="34" charset="0"/>
              </a:rPr>
              <a:t>5864</a:t>
            </a:r>
          </a:p>
        </p:txBody>
      </p:sp>
      <p:sp>
        <p:nvSpPr>
          <p:cNvPr id="24" name="Rounded Rectangle 23"/>
          <p:cNvSpPr>
            <a:spLocks noChangeArrowheads="1"/>
          </p:cNvSpPr>
          <p:nvPr/>
        </p:nvSpPr>
        <p:spPr bwMode="auto">
          <a:xfrm>
            <a:off x="5334000" y="3581400"/>
            <a:ext cx="35052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r>
              <a:rPr lang="en-US"/>
              <a:t>5 nghìn, 8 trăm, 6 chục, 4 đơn vị</a:t>
            </a:r>
          </a:p>
        </p:txBody>
      </p:sp>
      <p:sp>
        <p:nvSpPr>
          <p:cNvPr id="2" name="Rounded Rectangle 23"/>
          <p:cNvSpPr>
            <a:spLocks noChangeArrowheads="1"/>
          </p:cNvSpPr>
          <p:nvPr/>
        </p:nvSpPr>
        <p:spPr bwMode="auto">
          <a:xfrm>
            <a:off x="381000" y="4267200"/>
            <a:ext cx="35814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r>
              <a:rPr lang="en-US"/>
              <a:t>Hai nghìn không trăm hai mươi</a:t>
            </a:r>
          </a:p>
        </p:txBody>
      </p:sp>
      <p:sp>
        <p:nvSpPr>
          <p:cNvPr id="3" name="Rounded Rectangle 23"/>
          <p:cNvSpPr>
            <a:spLocks noChangeArrowheads="1"/>
          </p:cNvSpPr>
          <p:nvPr/>
        </p:nvSpPr>
        <p:spPr bwMode="auto">
          <a:xfrm>
            <a:off x="5334000" y="4267200"/>
            <a:ext cx="35052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r>
              <a:rPr lang="en-US"/>
              <a:t>2 nghìn, 2 chục</a:t>
            </a:r>
          </a:p>
        </p:txBody>
      </p:sp>
      <p:sp>
        <p:nvSpPr>
          <p:cNvPr id="4" name="Rounded Rectangle 16"/>
          <p:cNvSpPr>
            <a:spLocks noChangeArrowheads="1"/>
          </p:cNvSpPr>
          <p:nvPr/>
        </p:nvSpPr>
        <p:spPr bwMode="auto">
          <a:xfrm>
            <a:off x="3962400" y="4953000"/>
            <a:ext cx="1295400" cy="609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latin typeface=".VnAvant" pitchFamily="34" charset="0"/>
              </a:rPr>
              <a:t>55500</a:t>
            </a:r>
          </a:p>
        </p:txBody>
      </p:sp>
      <p:sp>
        <p:nvSpPr>
          <p:cNvPr id="5" name="Rounded Rectangle 23"/>
          <p:cNvSpPr>
            <a:spLocks noChangeArrowheads="1"/>
          </p:cNvSpPr>
          <p:nvPr/>
        </p:nvSpPr>
        <p:spPr bwMode="auto">
          <a:xfrm>
            <a:off x="5334000" y="4953000"/>
            <a:ext cx="35052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r>
              <a:rPr lang="en-US"/>
              <a:t>5 chục nghìn, 5 nghìn, 5 trăm</a:t>
            </a:r>
          </a:p>
        </p:txBody>
      </p:sp>
      <p:sp>
        <p:nvSpPr>
          <p:cNvPr id="6" name="Rounded Rectangle 23"/>
          <p:cNvSpPr>
            <a:spLocks noChangeArrowheads="1"/>
          </p:cNvSpPr>
          <p:nvPr/>
        </p:nvSpPr>
        <p:spPr bwMode="auto">
          <a:xfrm>
            <a:off x="381000" y="5562600"/>
            <a:ext cx="35814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/>
              <a:t>Chín triệu năm trăm linh chín</a:t>
            </a:r>
          </a:p>
        </p:txBody>
      </p:sp>
      <p:sp>
        <p:nvSpPr>
          <p:cNvPr id="7" name="Rounded Rectangle 16"/>
          <p:cNvSpPr>
            <a:spLocks noChangeArrowheads="1"/>
          </p:cNvSpPr>
          <p:nvPr/>
        </p:nvSpPr>
        <p:spPr bwMode="auto">
          <a:xfrm>
            <a:off x="3962400" y="5638800"/>
            <a:ext cx="1295400" cy="609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 algn="ctr">
            <a:solidFill>
              <a:srgbClr val="3366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r>
              <a:rPr lang="en-US" sz="2000" b="1">
                <a:latin typeface=".VnAvant" pitchFamily="34" charset="0"/>
              </a:rPr>
              <a:t>9000509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3" grpId="0"/>
      <p:bldP spid="17" grpId="0" animBg="1"/>
      <p:bldP spid="24" grpId="0" animBg="1"/>
      <p:bldP spid="2" grpId="1" animBg="1"/>
      <p:bldP spid="3" grpId="1" animBg="1"/>
      <p:bldP spid="4" grpId="0" animBg="1"/>
      <p:bldP spid="5" grpId="0" animBg="1"/>
      <p:bldP spid="6" grpId="1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28600" y="1981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Bài 2: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219200" y="19812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Viết mỗi số sau thành tổng (theo mẫu): 387; 837; 4738; 10837.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914400" y="2667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Mẫu: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981200" y="2667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00"/>
                </a:solidFill>
              </a:rPr>
              <a:t>387 = 300 + 80 + 7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990600" y="3581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    837 </a:t>
            </a:r>
            <a:r>
              <a:rPr lang="en-US" sz="2400"/>
              <a:t>= 800 + 300 + 7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990600" y="4343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  4738</a:t>
            </a:r>
            <a:r>
              <a:rPr lang="en-US" sz="2400"/>
              <a:t> = 4000 + 700 + 30 + 8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990600" y="5105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10837</a:t>
            </a:r>
            <a:r>
              <a:rPr lang="en-US" sz="2400"/>
              <a:t> = 10000 + 800 + 30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  <p:bldP spid="29705" grpId="0"/>
      <p:bldP spid="29706" grpId="0"/>
      <p:bldP spid="29707" grpId="0"/>
      <p:bldP spid="29708" grpId="0"/>
      <p:bldP spid="29709" grpId="0"/>
      <p:bldP spid="297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4" name="Group 44"/>
          <p:cNvGraphicFramePr>
            <a:graphicFrameLocks noGrp="1"/>
          </p:cNvGraphicFramePr>
          <p:nvPr/>
        </p:nvGraphicFramePr>
        <p:xfrm>
          <a:off x="381000" y="2667000"/>
          <a:ext cx="7848600" cy="1759712"/>
        </p:xfrm>
        <a:graphic>
          <a:graphicData uri="http://schemas.openxmlformats.org/drawingml/2006/table">
            <a:tbl>
              <a:tblPr/>
              <a:tblGrid>
                <a:gridCol w="2438400"/>
                <a:gridCol w="1066800"/>
                <a:gridCol w="685800"/>
                <a:gridCol w="847725"/>
                <a:gridCol w="1143000"/>
                <a:gridCol w="1666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561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5824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5 842 769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Giá trị của chữ số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457200" y="1828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/>
              <a:t>Bài 3: </a:t>
            </a:r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1447800" y="1905000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Ghi giá trị của chữ số 5 trong mỗi số ở bảng sau ( theo mẫu)</a:t>
            </a:r>
          </a:p>
        </p:txBody>
      </p:sp>
      <p:sp>
        <p:nvSpPr>
          <p:cNvPr id="23" name="Round Diagonal Corner Rectangle 22"/>
          <p:cNvSpPr>
            <a:spLocks noChangeArrowheads="1"/>
          </p:cNvSpPr>
          <p:nvPr/>
        </p:nvSpPr>
        <p:spPr bwMode="auto">
          <a:xfrm>
            <a:off x="3886200" y="3581400"/>
            <a:ext cx="685800" cy="838200"/>
          </a:xfrm>
          <a:custGeom>
            <a:avLst/>
            <a:gdLst>
              <a:gd name="T0" fmla="*/ 990600 w 990600"/>
              <a:gd name="T1" fmla="*/ 342900 h 685800"/>
              <a:gd name="T2" fmla="*/ 495300 w 990600"/>
              <a:gd name="T3" fmla="*/ 685800 h 685800"/>
              <a:gd name="T4" fmla="*/ 0 w 990600"/>
              <a:gd name="T5" fmla="*/ 342900 h 685800"/>
              <a:gd name="T6" fmla="*/ 495300 w 990600"/>
              <a:gd name="T7" fmla="*/ 0 h 685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3478 w 990600"/>
              <a:gd name="T13" fmla="*/ 33478 h 685800"/>
              <a:gd name="T14" fmla="*/ 957122 w 990600"/>
              <a:gd name="T15" fmla="*/ 652322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90600" h="685800">
                <a:moveTo>
                  <a:pt x="114302" y="0"/>
                </a:moveTo>
                <a:lnTo>
                  <a:pt x="990600" y="0"/>
                </a:lnTo>
                <a:lnTo>
                  <a:pt x="990600" y="571498"/>
                </a:lnTo>
                <a:cubicBezTo>
                  <a:pt x="990600" y="634625"/>
                  <a:pt x="939425" y="685799"/>
                  <a:pt x="876298" y="685800"/>
                </a:cubicBezTo>
                <a:lnTo>
                  <a:pt x="0" y="685800"/>
                </a:lnTo>
                <a:lnTo>
                  <a:pt x="0" y="114302"/>
                </a:lnTo>
                <a:cubicBezTo>
                  <a:pt x="0" y="51174"/>
                  <a:pt x="51174" y="0"/>
                  <a:pt x="114301" y="0"/>
                </a:cubicBezTo>
                <a:close/>
              </a:path>
            </a:pathLst>
          </a:custGeom>
          <a:solidFill>
            <a:schemeClr val="accent1"/>
          </a:solidFill>
          <a:ln w="38100" algn="ctr">
            <a:solidFill>
              <a:srgbClr val="3366F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50</a:t>
            </a:r>
          </a:p>
        </p:txBody>
      </p:sp>
      <p:sp>
        <p:nvSpPr>
          <p:cNvPr id="22" name="Round Diagonal Corner Rectangle 21"/>
          <p:cNvSpPr>
            <a:spLocks noChangeArrowheads="1"/>
          </p:cNvSpPr>
          <p:nvPr/>
        </p:nvSpPr>
        <p:spPr bwMode="auto">
          <a:xfrm>
            <a:off x="4572000" y="3581400"/>
            <a:ext cx="838200" cy="838200"/>
          </a:xfrm>
          <a:custGeom>
            <a:avLst/>
            <a:gdLst>
              <a:gd name="T0" fmla="*/ 990600 w 990600"/>
              <a:gd name="T1" fmla="*/ 342900 h 685800"/>
              <a:gd name="T2" fmla="*/ 495300 w 990600"/>
              <a:gd name="T3" fmla="*/ 685800 h 685800"/>
              <a:gd name="T4" fmla="*/ 0 w 990600"/>
              <a:gd name="T5" fmla="*/ 342900 h 685800"/>
              <a:gd name="T6" fmla="*/ 495300 w 990600"/>
              <a:gd name="T7" fmla="*/ 0 h 685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3478 w 990600"/>
              <a:gd name="T13" fmla="*/ 33478 h 685800"/>
              <a:gd name="T14" fmla="*/ 957122 w 990600"/>
              <a:gd name="T15" fmla="*/ 652322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90600" h="685800">
                <a:moveTo>
                  <a:pt x="114302" y="0"/>
                </a:moveTo>
                <a:lnTo>
                  <a:pt x="990600" y="0"/>
                </a:lnTo>
                <a:lnTo>
                  <a:pt x="990600" y="571498"/>
                </a:lnTo>
                <a:cubicBezTo>
                  <a:pt x="990600" y="634625"/>
                  <a:pt x="939425" y="685799"/>
                  <a:pt x="876298" y="685800"/>
                </a:cubicBezTo>
                <a:lnTo>
                  <a:pt x="0" y="685800"/>
                </a:lnTo>
                <a:lnTo>
                  <a:pt x="0" y="114302"/>
                </a:lnTo>
                <a:cubicBezTo>
                  <a:pt x="0" y="51174"/>
                  <a:pt x="51174" y="0"/>
                  <a:pt x="114301" y="0"/>
                </a:cubicBezTo>
                <a:close/>
              </a:path>
            </a:pathLst>
          </a:custGeom>
          <a:solidFill>
            <a:schemeClr val="accent1"/>
          </a:solidFill>
          <a:ln w="38100" algn="ctr">
            <a:solidFill>
              <a:srgbClr val="3366F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500</a:t>
            </a:r>
          </a:p>
        </p:txBody>
      </p:sp>
      <p:sp>
        <p:nvSpPr>
          <p:cNvPr id="21" name="Round Diagonal Corner Rectangle 20"/>
          <p:cNvSpPr>
            <a:spLocks noChangeArrowheads="1"/>
          </p:cNvSpPr>
          <p:nvPr/>
        </p:nvSpPr>
        <p:spPr bwMode="auto">
          <a:xfrm>
            <a:off x="5410200" y="3581400"/>
            <a:ext cx="1143000" cy="838200"/>
          </a:xfrm>
          <a:custGeom>
            <a:avLst/>
            <a:gdLst>
              <a:gd name="T0" fmla="*/ 990600 w 990600"/>
              <a:gd name="T1" fmla="*/ 342900 h 685800"/>
              <a:gd name="T2" fmla="*/ 495300 w 990600"/>
              <a:gd name="T3" fmla="*/ 685800 h 685800"/>
              <a:gd name="T4" fmla="*/ 0 w 990600"/>
              <a:gd name="T5" fmla="*/ 342900 h 685800"/>
              <a:gd name="T6" fmla="*/ 495300 w 990600"/>
              <a:gd name="T7" fmla="*/ 0 h 685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3478 w 990600"/>
              <a:gd name="T13" fmla="*/ 33478 h 685800"/>
              <a:gd name="T14" fmla="*/ 957122 w 990600"/>
              <a:gd name="T15" fmla="*/ 652322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90600" h="685800">
                <a:moveTo>
                  <a:pt x="114302" y="0"/>
                </a:moveTo>
                <a:lnTo>
                  <a:pt x="990600" y="0"/>
                </a:lnTo>
                <a:lnTo>
                  <a:pt x="990600" y="571498"/>
                </a:lnTo>
                <a:cubicBezTo>
                  <a:pt x="990600" y="634625"/>
                  <a:pt x="939425" y="685799"/>
                  <a:pt x="876298" y="685800"/>
                </a:cubicBezTo>
                <a:lnTo>
                  <a:pt x="0" y="685800"/>
                </a:lnTo>
                <a:lnTo>
                  <a:pt x="0" y="114302"/>
                </a:lnTo>
                <a:cubicBezTo>
                  <a:pt x="0" y="51174"/>
                  <a:pt x="51174" y="0"/>
                  <a:pt x="114301" y="0"/>
                </a:cubicBezTo>
                <a:close/>
              </a:path>
            </a:pathLst>
          </a:custGeom>
          <a:solidFill>
            <a:schemeClr val="accent1"/>
          </a:solidFill>
          <a:ln w="38100" algn="ctr">
            <a:solidFill>
              <a:srgbClr val="3366F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5000</a:t>
            </a:r>
          </a:p>
        </p:txBody>
      </p:sp>
      <p:sp>
        <p:nvSpPr>
          <p:cNvPr id="13" name="Round Diagonal Corner Rectangle 12"/>
          <p:cNvSpPr>
            <a:spLocks noChangeArrowheads="1"/>
          </p:cNvSpPr>
          <p:nvPr/>
        </p:nvSpPr>
        <p:spPr bwMode="auto">
          <a:xfrm>
            <a:off x="6553200" y="3581400"/>
            <a:ext cx="1676400" cy="838200"/>
          </a:xfrm>
          <a:custGeom>
            <a:avLst/>
            <a:gdLst>
              <a:gd name="T0" fmla="*/ 1371600 w 1371600"/>
              <a:gd name="T1" fmla="*/ 342900 h 685800"/>
              <a:gd name="T2" fmla="*/ 685800 w 1371600"/>
              <a:gd name="T3" fmla="*/ 685800 h 685800"/>
              <a:gd name="T4" fmla="*/ 0 w 1371600"/>
              <a:gd name="T5" fmla="*/ 342900 h 685800"/>
              <a:gd name="T6" fmla="*/ 685800 w 1371600"/>
              <a:gd name="T7" fmla="*/ 0 h 685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3478 w 1371600"/>
              <a:gd name="T13" fmla="*/ 33478 h 685800"/>
              <a:gd name="T14" fmla="*/ 1338122 w 1371600"/>
              <a:gd name="T15" fmla="*/ 652322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1600" h="685800">
                <a:moveTo>
                  <a:pt x="114302" y="0"/>
                </a:moveTo>
                <a:lnTo>
                  <a:pt x="1371600" y="0"/>
                </a:lnTo>
                <a:lnTo>
                  <a:pt x="1371600" y="571498"/>
                </a:lnTo>
                <a:cubicBezTo>
                  <a:pt x="1371600" y="634625"/>
                  <a:pt x="1320425" y="685799"/>
                  <a:pt x="1257298" y="685800"/>
                </a:cubicBezTo>
                <a:lnTo>
                  <a:pt x="0" y="685800"/>
                </a:lnTo>
                <a:lnTo>
                  <a:pt x="0" y="114302"/>
                </a:lnTo>
                <a:cubicBezTo>
                  <a:pt x="0" y="51174"/>
                  <a:pt x="51174" y="0"/>
                  <a:pt x="114301" y="0"/>
                </a:cubicBezTo>
                <a:close/>
              </a:path>
            </a:pathLst>
          </a:custGeom>
          <a:solidFill>
            <a:schemeClr val="accent1"/>
          </a:solidFill>
          <a:ln w="38100" algn="ctr">
            <a:solidFill>
              <a:srgbClr val="3366F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5 000 000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7" grpId="0" autoUpdateAnimBg="0"/>
      <p:bldP spid="30758" grpId="0" autoUpdateAnimBg="0"/>
      <p:bldP spid="23" grpId="0" animBg="1" autoUpdateAnimBg="0"/>
      <p:bldP spid="22" grpId="0" animBg="1" autoUpdateAnimBg="0"/>
      <p:bldP spid="21" grpId="0" animBg="1" autoUpdateAnimBg="0"/>
      <p:bldP spid="13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753"/>
  <p:tag name="VIOLETTITLE" val="Viết một số tự nhiên trong hệ thập phân"/>
  <p:tag name="VIOLETLESSON" val="11"/>
  <p:tag name="VIOLETCATID" val="8049779"/>
  <p:tag name="VIOLETSUBJECT" val="Toán học 4"/>
  <p:tag name="VIOLETAUTHORID" val="2538346"/>
  <p:tag name="VIOLETAUTHORNAME" val="Huỳnh Ngọc Minh"/>
  <p:tag name="VIOLETAUTHORAVATAR" val="2538346.jpg"/>
  <p:tag name="VIOLETAUTHORADDRESS" val="trường th vạn lương 2 - khánh hòa"/>
  <p:tag name="VIOLETAUTHORHOMEPAGE" val="http://violet.vn/hoang_minh8191"/>
  <p:tag name="VIOLETDATE" val="2014-04-02 09:15:35"/>
  <p:tag name="VIOLETHIT" val="259"/>
  <p:tag name="VIOLETLIKE" val="0"/>
  <p:tag name="MMPROD_NEXTUNIQUEID" val="10010"/>
  <p:tag name="MMPROD_UIDATA" val="&lt;database version=&quot;7.0&quot;&gt;&lt;object type=&quot;1&quot; unique_id=&quot;10001&quot;&gt;&lt;object type=&quot;8&quot; unique_id=&quot;10641&quot;&gt;&lt;/object&gt;&lt;object type=&quot;2&quot; unique_id=&quot;10642&quot;&gt;&lt;object type=&quot;3&quot; unique_id=&quot;10643&quot;&gt;&lt;property id=&quot;20148&quot; value=&quot;5&quot;/&gt;&lt;property id=&quot;20300&quot; value=&quot;Slide 1&quot;/&gt;&lt;property id=&quot;20307&quot; value=&quot;272&quot;/&gt;&lt;/object&gt;&lt;object type=&quot;3&quot; unique_id=&quot;10644&quot;&gt;&lt;property id=&quot;20148&quot; value=&quot;5&quot;/&gt;&lt;property id=&quot;20300&quot; value=&quot;Slide 2&quot;/&gt;&lt;property id=&quot;20307&quot; value=&quot;257&quot;/&gt;&lt;/object&gt;&lt;object type=&quot;3&quot; unique_id=&quot;10645&quot;&gt;&lt;property id=&quot;20148&quot; value=&quot;5&quot;/&gt;&lt;property id=&quot;20300&quot; value=&quot;Slide 3&quot;/&gt;&lt;property id=&quot;20307&quot; value=&quot;259&quot;/&gt;&lt;/object&gt;&lt;object type=&quot;3&quot; unique_id=&quot;10646&quot;&gt;&lt;property id=&quot;20148&quot; value=&quot;5&quot;/&gt;&lt;property id=&quot;20300&quot; value=&quot;Slide 4&quot;/&gt;&lt;property id=&quot;20307&quot; value=&quot;258&quot;/&gt;&lt;/object&gt;&lt;object type=&quot;3&quot; unique_id=&quot;10647&quot;&gt;&lt;property id=&quot;20148&quot; value=&quot;5&quot;/&gt;&lt;property id=&quot;20300&quot; value=&quot;Slide 5&quot;/&gt;&lt;property id=&quot;20307&quot; value=&quot;260&quot;/&gt;&lt;/object&gt;&lt;object type=&quot;3&quot; unique_id=&quot;10648&quot;&gt;&lt;property id=&quot;20148&quot; value=&quot;5&quot;/&gt;&lt;property id=&quot;20300&quot; value=&quot;Slide 6&quot;/&gt;&lt;property id=&quot;20307&quot; value=&quot;262&quot;/&gt;&lt;/object&gt;&lt;object type=&quot;3&quot; unique_id=&quot;10649&quot;&gt;&lt;property id=&quot;20148&quot; value=&quot;5&quot;/&gt;&lt;property id=&quot;20300&quot; value=&quot;Slide 7&quot;/&gt;&lt;property id=&quot;20307&quot; value=&quot;264&quot;/&gt;&lt;/object&gt;&lt;object type=&quot;3&quot; unique_id=&quot;10650&quot;&gt;&lt;property id=&quot;20148&quot; value=&quot;5&quot;/&gt;&lt;property id=&quot;20300&quot; value=&quot;Slide 8&quot;/&gt;&lt;property id=&quot;20307&quot; value=&quot;265&quot;/&gt;&lt;/object&gt;&lt;object type=&quot;3&quot; unique_id=&quot;10651&quot;&gt;&lt;property id=&quot;20148&quot; value=&quot;5&quot;/&gt;&lt;property id=&quot;20300&quot; value=&quot;Slide 9&quot;/&gt;&lt;property id=&quot;20307&quot; value=&quot;266&quot;/&gt;&lt;/object&gt;&lt;object type=&quot;3&quot; unique_id=&quot;10652&quot;&gt;&lt;property id=&quot;20148&quot; value=&quot;5&quot;/&gt;&lt;property id=&quot;20300&quot; value=&quot;Slide 10&quot;/&gt;&lt;property id=&quot;20307&quot; value=&quot;267&quot;/&gt;&lt;/object&gt;&lt;object type=&quot;3&quot; unique_id=&quot;10653&quot;&gt;&lt;property id=&quot;20148&quot; value=&quot;5&quot;/&gt;&lt;property id=&quot;20300&quot; value=&quot;Slide 11&quot;/&gt;&lt;property id=&quot;20307&quot; value=&quot;268&quot;/&gt;&lt;/object&gt;&lt;object type=&quot;3&quot; unique_id=&quot;10654&quot;&gt;&lt;property id=&quot;20148&quot; value=&quot;5&quot;/&gt;&lt;property id=&quot;20300&quot; value=&quot;Slide 12 - &amp;quot;Xin chân thành cám ơn quý thầy cô và các em học sinh&amp;quot;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398</TotalTime>
  <Words>777</Words>
  <Application>Microsoft Office PowerPoint</Application>
  <PresentationFormat>On-screen Show (4:3)</PresentationFormat>
  <Paragraphs>118</Paragraphs>
  <Slides>12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Times New Roman</vt:lpstr>
      <vt:lpstr>.VnTimeH</vt:lpstr>
      <vt:lpstr>.VnTime</vt:lpstr>
      <vt:lpstr>.VnAvant</vt:lpstr>
      <vt:lpstr>Wingdings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Xin chân thành cám ơn quý thầy cô và các em học sinh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Thanh Hà</dc:creator>
  <cp:lastModifiedBy>AutoBVT</cp:lastModifiedBy>
  <cp:revision>13</cp:revision>
  <dcterms:created xsi:type="dcterms:W3CDTF">2013-09-25T14:40:35Z</dcterms:created>
  <dcterms:modified xsi:type="dcterms:W3CDTF">2016-01-19T06:05:16Z</dcterms:modified>
</cp:coreProperties>
</file>